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4"/>
  </p:notesMasterIdLst>
  <p:sldIdLst>
    <p:sldId id="439" r:id="rId2"/>
    <p:sldId id="441" r:id="rId3"/>
    <p:sldId id="458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90" r:id="rId40"/>
    <p:sldId id="391" r:id="rId41"/>
    <p:sldId id="392" r:id="rId42"/>
    <p:sldId id="394" r:id="rId43"/>
    <p:sldId id="395" r:id="rId44"/>
    <p:sldId id="396" r:id="rId45"/>
    <p:sldId id="398" r:id="rId46"/>
    <p:sldId id="454" r:id="rId47"/>
    <p:sldId id="449" r:id="rId48"/>
    <p:sldId id="444" r:id="rId49"/>
    <p:sldId id="445" r:id="rId50"/>
    <p:sldId id="450" r:id="rId51"/>
    <p:sldId id="446" r:id="rId52"/>
    <p:sldId id="447" r:id="rId53"/>
    <p:sldId id="451" r:id="rId54"/>
    <p:sldId id="453" r:id="rId55"/>
    <p:sldId id="448" r:id="rId56"/>
    <p:sldId id="452" r:id="rId57"/>
    <p:sldId id="411" r:id="rId58"/>
    <p:sldId id="442" r:id="rId59"/>
    <p:sldId id="443" r:id="rId60"/>
    <p:sldId id="455" r:id="rId61"/>
    <p:sldId id="456" r:id="rId62"/>
    <p:sldId id="457" r:id="rId63"/>
    <p:sldId id="440" r:id="rId64"/>
    <p:sldId id="259" r:id="rId65"/>
    <p:sldId id="311" r:id="rId66"/>
    <p:sldId id="260" r:id="rId67"/>
    <p:sldId id="258" r:id="rId68"/>
    <p:sldId id="307" r:id="rId69"/>
    <p:sldId id="308" r:id="rId70"/>
    <p:sldId id="309" r:id="rId71"/>
    <p:sldId id="312" r:id="rId72"/>
    <p:sldId id="261" r:id="rId73"/>
    <p:sldId id="263" r:id="rId74"/>
    <p:sldId id="266" r:id="rId75"/>
    <p:sldId id="268" r:id="rId76"/>
    <p:sldId id="313" r:id="rId77"/>
    <p:sldId id="262" r:id="rId78"/>
    <p:sldId id="264" r:id="rId79"/>
    <p:sldId id="314" r:id="rId80"/>
    <p:sldId id="315" r:id="rId81"/>
    <p:sldId id="316" r:id="rId82"/>
    <p:sldId id="317" r:id="rId83"/>
    <p:sldId id="310" r:id="rId84"/>
    <p:sldId id="318" r:id="rId85"/>
    <p:sldId id="320" r:id="rId86"/>
    <p:sldId id="404" r:id="rId87"/>
    <p:sldId id="459" r:id="rId88"/>
    <p:sldId id="460" r:id="rId89"/>
    <p:sldId id="337" r:id="rId90"/>
    <p:sldId id="272" r:id="rId91"/>
    <p:sldId id="399" r:id="rId92"/>
    <p:sldId id="388" r:id="rId93"/>
    <p:sldId id="400" r:id="rId94"/>
    <p:sldId id="389" r:id="rId95"/>
    <p:sldId id="401" r:id="rId96"/>
    <p:sldId id="405" r:id="rId97"/>
    <p:sldId id="402" r:id="rId98"/>
    <p:sldId id="403" r:id="rId99"/>
    <p:sldId id="351" r:id="rId100"/>
    <p:sldId id="461" r:id="rId101"/>
    <p:sldId id="462" r:id="rId102"/>
    <p:sldId id="463" r:id="rId103"/>
    <p:sldId id="343" r:id="rId104"/>
    <p:sldId id="344" r:id="rId105"/>
    <p:sldId id="406" r:id="rId106"/>
    <p:sldId id="345" r:id="rId107"/>
    <p:sldId id="407" r:id="rId108"/>
    <p:sldId id="408" r:id="rId109"/>
    <p:sldId id="409" r:id="rId110"/>
    <p:sldId id="348" r:id="rId111"/>
    <p:sldId id="410" r:id="rId112"/>
    <p:sldId id="338" r:id="rId113"/>
    <p:sldId id="279" r:id="rId114"/>
    <p:sldId id="412" r:id="rId115"/>
    <p:sldId id="413" r:id="rId116"/>
    <p:sldId id="414" r:id="rId117"/>
    <p:sldId id="415" r:id="rId118"/>
    <p:sldId id="416" r:id="rId119"/>
    <p:sldId id="417" r:id="rId120"/>
    <p:sldId id="418" r:id="rId121"/>
    <p:sldId id="419" r:id="rId122"/>
    <p:sldId id="420" r:id="rId123"/>
    <p:sldId id="421" r:id="rId124"/>
    <p:sldId id="422" r:id="rId125"/>
    <p:sldId id="425" r:id="rId126"/>
    <p:sldId id="342" r:id="rId127"/>
    <p:sldId id="424" r:id="rId128"/>
    <p:sldId id="423" r:id="rId129"/>
    <p:sldId id="285" r:id="rId130"/>
    <p:sldId id="278" r:id="rId131"/>
    <p:sldId id="267" r:id="rId132"/>
    <p:sldId id="426" r:id="rId133"/>
    <p:sldId id="427" r:id="rId134"/>
    <p:sldId id="428" r:id="rId135"/>
    <p:sldId id="429" r:id="rId136"/>
    <p:sldId id="430" r:id="rId137"/>
    <p:sldId id="431" r:id="rId138"/>
    <p:sldId id="432" r:id="rId139"/>
    <p:sldId id="433" r:id="rId140"/>
    <p:sldId id="434" r:id="rId141"/>
    <p:sldId id="435" r:id="rId142"/>
    <p:sldId id="436" r:id="rId143"/>
    <p:sldId id="437" r:id="rId144"/>
    <p:sldId id="438" r:id="rId145"/>
    <p:sldId id="324" r:id="rId146"/>
    <p:sldId id="323" r:id="rId147"/>
    <p:sldId id="325" r:id="rId148"/>
    <p:sldId id="322" r:id="rId149"/>
    <p:sldId id="330" r:id="rId150"/>
    <p:sldId id="326" r:id="rId151"/>
    <p:sldId id="331" r:id="rId152"/>
    <p:sldId id="327" r:id="rId153"/>
    <p:sldId id="332" r:id="rId154"/>
    <p:sldId id="269" r:id="rId155"/>
    <p:sldId id="329" r:id="rId156"/>
    <p:sldId id="333" r:id="rId157"/>
    <p:sldId id="277" r:id="rId158"/>
    <p:sldId id="350" r:id="rId159"/>
    <p:sldId id="276" r:id="rId160"/>
    <p:sldId id="334" r:id="rId161"/>
    <p:sldId id="335" r:id="rId162"/>
    <p:sldId id="336" r:id="rId163"/>
  </p:sldIdLst>
  <p:sldSz cx="12192000" cy="6858000"/>
  <p:notesSz cx="6858000" cy="9144000"/>
  <p:custDataLst>
    <p:tags r:id="rId16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  <p14:sldId id="441"/>
            <p14:sldId id="458"/>
          </p14:sldIdLst>
        </p14:section>
        <p14:section name="Отношение наследования" id="{1532891E-4728-44D5-864D-5E63DAF5CB2E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  <p14:sldId id="459"/>
            <p14:sldId id="460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  <p14:sldId id="461"/>
            <p14:sldId id="462"/>
            <p14:sldId id="463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88" autoAdjust="0"/>
  </p:normalViewPr>
  <p:slideViewPr>
    <p:cSldViewPr>
      <p:cViewPr varScale="1">
        <p:scale>
          <a:sx n="90" d="100"/>
          <a:sy n="90" d="100"/>
        </p:scale>
        <p:origin x="1308" y="90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gs" Target="tags/tag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09.06.2024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03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205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160678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30E36-0C34-E74D-3E97-67489AF3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 тестирования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1BC62-58A4-7840-ED40-4F9FC16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78" y="1758058"/>
            <a:ext cx="7434244" cy="50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9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2D3-5D9E-4798-3586-9870487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Разрешённые типы связей интерфейса с другими сущностями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CA26-FEA4-2A3C-2C8D-876B5D38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1144"/>
            <a:ext cx="47720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548EF-9810-7967-72E2-5607F644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131144"/>
            <a:ext cx="3629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37772-5FEB-0A87-6117-586100D5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437112"/>
            <a:ext cx="17335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97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BA10-9D91-337B-2333-C42986D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зависимостей с помощью диаграмм классов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1BD-48D5-C952-F834-F11CE381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зависит от </a:t>
            </a:r>
            <a:r>
              <a:rPr lang="en-US" dirty="0"/>
              <a:t>B </a:t>
            </a:r>
            <a:r>
              <a:rPr lang="ru-RU" dirty="0"/>
              <a:t>и </a:t>
            </a:r>
            <a:r>
              <a:rPr lang="en-US" dirty="0"/>
              <a:t>C</a:t>
            </a:r>
          </a:p>
          <a:p>
            <a:r>
              <a:rPr lang="ru-RU" dirty="0"/>
              <a:t>С зависит от </a:t>
            </a:r>
            <a:r>
              <a:rPr lang="en-US" dirty="0"/>
              <a:t>B</a:t>
            </a:r>
          </a:p>
          <a:p>
            <a:r>
              <a:rPr lang="en-US" dirty="0"/>
              <a:t>E </a:t>
            </a:r>
            <a:r>
              <a:rPr lang="ru-RU" dirty="0"/>
              <a:t>зависит от </a:t>
            </a:r>
            <a:r>
              <a:rPr lang="en-US" dirty="0"/>
              <a:t>B, C </a:t>
            </a:r>
            <a:r>
              <a:rPr lang="ru-RU" dirty="0"/>
              <a:t>и </a:t>
            </a:r>
            <a:r>
              <a:rPr lang="en-US" dirty="0"/>
              <a:t>D</a:t>
            </a:r>
          </a:p>
          <a:p>
            <a:r>
              <a:rPr lang="en-US" dirty="0"/>
              <a:t>F </a:t>
            </a:r>
            <a:r>
              <a:rPr lang="ru-RU" dirty="0"/>
              <a:t>зависит от </a:t>
            </a:r>
            <a:r>
              <a:rPr lang="en-US" dirty="0"/>
              <a:t>D</a:t>
            </a:r>
          </a:p>
          <a:p>
            <a:r>
              <a:rPr lang="en-US" dirty="0"/>
              <a:t>main </a:t>
            </a:r>
            <a:r>
              <a:rPr lang="ru-RU" dirty="0"/>
              <a:t>напрямую зависит от </a:t>
            </a:r>
            <a:r>
              <a:rPr lang="en-US" dirty="0"/>
              <a:t>A, E </a:t>
            </a:r>
            <a:r>
              <a:rPr lang="ru-RU" dirty="0"/>
              <a:t>и </a:t>
            </a:r>
            <a:r>
              <a:rPr lang="en-US" dirty="0"/>
              <a:t>F</a:t>
            </a:r>
            <a:endParaRPr lang="ru-RU" dirty="0"/>
          </a:p>
          <a:p>
            <a:pPr lvl="1"/>
            <a:r>
              <a:rPr lang="ru-RU" dirty="0"/>
              <a:t>и косвенно от </a:t>
            </a:r>
            <a:r>
              <a:rPr lang="en-US" dirty="0"/>
              <a:t>C, B </a:t>
            </a:r>
            <a:r>
              <a:rPr lang="ru-RU" dirty="0"/>
              <a:t>и </a:t>
            </a:r>
            <a:r>
              <a:rPr lang="en-US" dirty="0"/>
              <a:t>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FECEF-1D30-A035-9366-8BD14428FA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2" y="1825625"/>
            <a:ext cx="46355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208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health_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sing_history_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(song));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vector&lt;string&gt; sing_history_;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(Hedgehog*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Mouse mouse;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(mouse);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Hedgehog hedgehog;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(hedgehog);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Mouse&amp;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Hedgehog&amp;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 r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is eating 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++energy_;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energy_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"Meow-meow"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"meat"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 drawable : drawables)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::array&lt;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picture{&amp;cat, &amp;fish};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(picture);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 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  |        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CatFish cat_fish;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/>
              <a:t>Cat:   0x7ffd26e91530</a:t>
            </a:r>
          </a:p>
          <a:p>
            <a:r>
              <a:rPr lang="ru-RU" dirty="0"/>
              <a:t>Fish: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 cout &lt;&lt; "&gt;&lt;(((*){"sv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|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cat_fish.Draw();</a:t>
            </a:r>
          </a:p>
          <a:p>
            <a:r>
              <a:rPr lang="ru-RU" sz="1400" dirty="0"/>
              <a:t>    |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void Draw() const override {</a:t>
            </a:r>
          </a:p>
          <a:p>
            <a:r>
              <a:rPr lang="ru-RU" sz="1400" dirty="0"/>
              <a:t>    |      ^~~~</a:t>
            </a:r>
          </a:p>
          <a:p>
            <a:r>
              <a:rPr lang="ru-RU" sz="1400" dirty="0"/>
              <a:t>prog.cc:49:10: note:         'virtual void Cat::Draw() const'</a:t>
            </a:r>
          </a:p>
          <a:p>
            <a:r>
              <a:rPr lang="ru-RU" sz="1400" dirty="0"/>
              <a:t>   49 |   void Draw() const override {</a:t>
            </a:r>
          </a:p>
          <a:p>
            <a:r>
              <a:rPr lang="ru-RU" sz="1400" dirty="0"/>
              <a:t>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Виртуальные методы</a:t>
            </a:r>
          </a:p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Деструкторы при наследовании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2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Абстрактные классы и интерфейсы</a:t>
            </a:r>
          </a:p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Приведение типов по иерархии классов</a:t>
            </a:r>
          </a:p>
          <a:p>
            <a:pPr algn="l"/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типа деструктора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096000" y="3500438"/>
            <a:ext cx="61203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5FFC-5E36-C06F-550A-08858E8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виртуальных методов в конструкторе и деструкторе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161D-0E79-B24D-B2E6-A6AD2136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работы конструктора объект ещё полностью не сконструирован</a:t>
            </a:r>
          </a:p>
          <a:p>
            <a:pPr lvl="1"/>
            <a:r>
              <a:rPr lang="ru-RU" dirty="0"/>
              <a:t>Обращаться к полям класса-наследника нельзя, пока они не сконструированы</a:t>
            </a:r>
          </a:p>
          <a:p>
            <a:r>
              <a:rPr lang="ru-RU" dirty="0"/>
              <a:t>Во время работы деструктора объект уже частично разрушен</a:t>
            </a:r>
          </a:p>
          <a:p>
            <a:pPr lvl="1"/>
            <a:r>
              <a:rPr lang="ru-RU" dirty="0"/>
              <a:t>Нельзя обращаться к полям класса-наследника, если они уже разрушены</a:t>
            </a:r>
          </a:p>
          <a:p>
            <a:r>
              <a:rPr lang="ru-RU" dirty="0"/>
              <a:t>При вызове виртуального метода из конструктора или деструктора будет вызвана реализация текущего класса, а не класса-наследника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1226E-8E3A-56EE-CB8C-BB1D40516445}"/>
              </a:ext>
            </a:extLst>
          </p:cNvPr>
          <p:cNvSpPr txBox="1"/>
          <p:nvPr/>
        </p:nvSpPr>
        <p:spPr>
          <a:xfrm>
            <a:off x="0" y="-1"/>
            <a:ext cx="58079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"Base::~Base"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52E03-012C-4397-CD12-CD52AFE47352}"/>
              </a:ext>
            </a:extLst>
          </p:cNvPr>
          <p:cNvSpPr txBox="1"/>
          <p:nvPr/>
        </p:nvSpPr>
        <p:spPr>
          <a:xfrm>
            <a:off x="6101499" y="72569"/>
            <a:ext cx="61250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"Derived::~Derived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653-3728-A999-422A-ECD6D6893BF6}"/>
              </a:ext>
            </a:extLst>
          </p:cNvPr>
          <p:cNvSpPr txBox="1"/>
          <p:nvPr/>
        </p:nvSpPr>
        <p:spPr>
          <a:xfrm>
            <a:off x="17601" y="4350663"/>
            <a:ext cx="1973943" cy="2462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Base::Base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Derived::Derived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Derived::~Derived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Base::~Base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3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4297</TotalTime>
  <Words>17412</Words>
  <Application>Microsoft Office PowerPoint</Application>
  <PresentationFormat>Widescreen</PresentationFormat>
  <Paragraphs>2274</Paragraphs>
  <Slides>162</Slides>
  <Notes>73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Calibri</vt:lpstr>
      <vt:lpstr>Calibri Light</vt:lpstr>
      <vt:lpstr>Consolas</vt:lpstr>
      <vt:lpstr>Courier New</vt:lpstr>
      <vt:lpstr>Impact</vt:lpstr>
      <vt:lpstr>SFMono-Regular</vt:lpstr>
      <vt:lpstr>Office Theme</vt:lpstr>
      <vt:lpstr>Наследование</vt:lpstr>
      <vt:lpstr>Наследование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Алгоритм выбора типа деструктора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Особенности работы виртуальных методов в конструкторе и деструкторе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Упрощение тестирования</vt:lpstr>
      <vt:lpstr>Разрешённые типы связей интерфейса с другими сущностями</vt:lpstr>
      <vt:lpstr>Анализ зависимостей с помощью диаграмм классов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289</cp:revision>
  <dcterms:created xsi:type="dcterms:W3CDTF">2007-04-12T21:07:55Z</dcterms:created>
  <dcterms:modified xsi:type="dcterms:W3CDTF">2024-06-09T13:29:23Z</dcterms:modified>
</cp:coreProperties>
</file>